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433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A6D185-D89F-8807-8518-0AEA832ED1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1E0F6-EAD3-3FFE-693C-7E7310D089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0AB83-DE11-4548-B48D-5B5AE1715ED5}" type="datetimeFigureOut">
              <a:rPr lang="en-ID" smtClean="0"/>
              <a:t>13/11/2025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18392-6657-56C4-0A52-2411803E36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9F460-04E9-779A-3A5E-36539592E5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AEA18-3BA1-4EAF-AB8F-90A52F3A40F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1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5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Navigating Public Health Choices: A Diabetes Intervention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outlines a Python-based decision analysis framework designed to evaluate public health intervention programs. Our goal is to identify the most effective strategies for reducing diabetes cases within a city, ensuring optimal use of resources and maximizing positive health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792"/>
            <a:ext cx="350960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Optimal Solution Results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47220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After a thorough analysis of all valid combinations, our framework identified the most effective strategy for diabetes intervention, along with key performance indicators.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873806"/>
            <a:ext cx="4249341" cy="1689854"/>
          </a:xfrm>
          <a:prstGeom prst="roundRect">
            <a:avLst>
              <a:gd name="adj" fmla="val 366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8809" y="202882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2F2F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372" y="2150388"/>
            <a:ext cx="198953" cy="19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8809" y="26184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Analysis Scope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8809" y="2937153"/>
            <a:ext cx="393930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6 valid combinations</a:t>
            </a: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were found and analyzed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90530" y="1873806"/>
            <a:ext cx="4249341" cy="1689854"/>
          </a:xfrm>
          <a:prstGeom prst="roundRect">
            <a:avLst>
              <a:gd name="adj" fmla="val 366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45549" y="202882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2F2F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112" y="2150388"/>
            <a:ext cx="198953" cy="1989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45549" y="26184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Optimal Choice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5345549" y="2937153"/>
            <a:ext cx="393930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optimal combination is: </a:t>
            </a:r>
            <a:r>
              <a:rPr lang="en-US" sz="1150" dirty="0">
                <a:solidFill>
                  <a:srgbClr val="000000"/>
                </a:solidFill>
                <a:highlight>
                  <a:srgbClr val="FFFF0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 Campaign + Gym &amp; Nutrition Subsidy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9587270" y="1873806"/>
            <a:ext cx="4249341" cy="1689854"/>
          </a:xfrm>
          <a:prstGeom prst="roundRect">
            <a:avLst>
              <a:gd name="adj" fmla="val 366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42289" y="202882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2F2F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3852" y="2150388"/>
            <a:ext cx="198953" cy="1989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42289" y="26184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9742289" y="2937153"/>
            <a:ext cx="393930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Expected Value: </a:t>
            </a:r>
            <a:r>
              <a:rPr lang="en-US" sz="1150" dirty="0">
                <a:solidFill>
                  <a:srgbClr val="000000"/>
                </a:solidFill>
                <a:highlight>
                  <a:srgbClr val="FFFF0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1,412.75 cases reduced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793790" y="3711059"/>
            <a:ext cx="6447711" cy="1454110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48809" y="386607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2F2F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372" y="3987641"/>
            <a:ext cx="198953" cy="1989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48809" y="4455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Investment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948809" y="4774406"/>
            <a:ext cx="6137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Investment Cost: </a:t>
            </a:r>
            <a:r>
              <a:rPr lang="en-US" sz="1150" dirty="0">
                <a:solidFill>
                  <a:srgbClr val="000000"/>
                </a:solidFill>
                <a:highlight>
                  <a:srgbClr val="FFFF0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$3.00 Billion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7388900" y="3711059"/>
            <a:ext cx="6447711" cy="1454110"/>
          </a:xfrm>
          <a:prstGeom prst="roundRect">
            <a:avLst>
              <a:gd name="adj" fmla="val 425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543919" y="386607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F2F2F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5482" y="3987641"/>
            <a:ext cx="198953" cy="1989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43919" y="44556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Efficiency</a:t>
            </a:r>
            <a:endParaRPr lang="en-US" sz="1450" dirty="0"/>
          </a:p>
        </p:txBody>
      </p:sp>
      <p:sp>
        <p:nvSpPr>
          <p:cNvPr id="28" name="Text 21"/>
          <p:cNvSpPr/>
          <p:nvPr/>
        </p:nvSpPr>
        <p:spPr>
          <a:xfrm>
            <a:off x="7543919" y="4774406"/>
            <a:ext cx="61376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Efficiency: </a:t>
            </a:r>
            <a:r>
              <a:rPr lang="en-US" sz="1150" dirty="0">
                <a:solidFill>
                  <a:srgbClr val="000000"/>
                </a:solidFill>
                <a:highlight>
                  <a:srgbClr val="FFFF0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470.92 cases per $Billion</a:t>
            </a:r>
            <a:endParaRPr lang="en-US" sz="1150" dirty="0"/>
          </a:p>
        </p:txBody>
      </p:sp>
      <p:sp>
        <p:nvSpPr>
          <p:cNvPr id="29" name="Text 22"/>
          <p:cNvSpPr/>
          <p:nvPr/>
        </p:nvSpPr>
        <p:spPr>
          <a:xfrm>
            <a:off x="793790" y="538626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3 Combinations</a:t>
            </a:r>
            <a:endParaRPr lang="en-US" sz="1700" dirty="0"/>
          </a:p>
        </p:txBody>
      </p:sp>
      <p:sp>
        <p:nvSpPr>
          <p:cNvPr id="30" name="Shape 23"/>
          <p:cNvSpPr/>
          <p:nvPr/>
        </p:nvSpPr>
        <p:spPr>
          <a:xfrm>
            <a:off x="793790" y="6104811"/>
            <a:ext cx="4249341" cy="1315998"/>
          </a:xfrm>
          <a:prstGeom prst="roundRect">
            <a:avLst>
              <a:gd name="adj" fmla="val 5559"/>
            </a:avLst>
          </a:prstGeom>
          <a:solidFill>
            <a:srgbClr val="050505"/>
          </a:solidFill>
          <a:ln/>
        </p:spPr>
      </p:sp>
      <p:sp>
        <p:nvSpPr>
          <p:cNvPr id="31" name="Shape 24"/>
          <p:cNvSpPr/>
          <p:nvPr/>
        </p:nvSpPr>
        <p:spPr>
          <a:xfrm>
            <a:off x="793790" y="6089571"/>
            <a:ext cx="4249341" cy="60960"/>
          </a:xfrm>
          <a:prstGeom prst="roundRect">
            <a:avLst>
              <a:gd name="adj" fmla="val 101581"/>
            </a:avLst>
          </a:prstGeom>
          <a:solidFill>
            <a:srgbClr val="F2F2F3"/>
          </a:solidFill>
          <a:ln/>
        </p:spPr>
      </p:sp>
      <p:sp>
        <p:nvSpPr>
          <p:cNvPr id="32" name="Shape 25"/>
          <p:cNvSpPr/>
          <p:nvPr/>
        </p:nvSpPr>
        <p:spPr>
          <a:xfrm>
            <a:off x="2697361" y="588371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F2F2F3"/>
          </a:solidFill>
          <a:ln/>
        </p:spPr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29997" y="6016347"/>
            <a:ext cx="176808" cy="176808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956429" y="6473309"/>
            <a:ext cx="3924062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Media Campaign + Gym &amp; Nutrition Subsidy</a:t>
            </a:r>
            <a:endParaRPr lang="en-US" sz="1450" dirty="0"/>
          </a:p>
        </p:txBody>
      </p:sp>
      <p:sp>
        <p:nvSpPr>
          <p:cNvPr id="35" name="Text 27"/>
          <p:cNvSpPr/>
          <p:nvPr/>
        </p:nvSpPr>
        <p:spPr>
          <a:xfrm>
            <a:off x="956429" y="7022425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1,412.75 cases, $3.00B, 470.92 cases/$B</a:t>
            </a:r>
            <a:endParaRPr lang="en-US" sz="1150" dirty="0"/>
          </a:p>
        </p:txBody>
      </p:sp>
      <p:sp>
        <p:nvSpPr>
          <p:cNvPr id="36" name="Shape 28"/>
          <p:cNvSpPr/>
          <p:nvPr/>
        </p:nvSpPr>
        <p:spPr>
          <a:xfrm>
            <a:off x="5190530" y="6104811"/>
            <a:ext cx="4249341" cy="1315998"/>
          </a:xfrm>
          <a:prstGeom prst="roundRect">
            <a:avLst>
              <a:gd name="adj" fmla="val 5559"/>
            </a:avLst>
          </a:prstGeom>
          <a:solidFill>
            <a:srgbClr val="050505"/>
          </a:solidFill>
          <a:ln/>
        </p:spPr>
      </p:sp>
      <p:sp>
        <p:nvSpPr>
          <p:cNvPr id="37" name="Shape 29"/>
          <p:cNvSpPr/>
          <p:nvPr/>
        </p:nvSpPr>
        <p:spPr>
          <a:xfrm>
            <a:off x="5190530" y="6089571"/>
            <a:ext cx="4249341" cy="60960"/>
          </a:xfrm>
          <a:prstGeom prst="roundRect">
            <a:avLst>
              <a:gd name="adj" fmla="val 101581"/>
            </a:avLst>
          </a:prstGeom>
          <a:solidFill>
            <a:srgbClr val="F2F2F3"/>
          </a:solidFill>
          <a:ln/>
        </p:spPr>
      </p:sp>
      <p:sp>
        <p:nvSpPr>
          <p:cNvPr id="38" name="Shape 30"/>
          <p:cNvSpPr/>
          <p:nvPr/>
        </p:nvSpPr>
        <p:spPr>
          <a:xfrm>
            <a:off x="7094101" y="588371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F2F2F3"/>
          </a:solidFill>
          <a:ln/>
        </p:spPr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6737" y="6016347"/>
            <a:ext cx="176808" cy="176808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5353169" y="6473309"/>
            <a:ext cx="373987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Media Campaign + Community Program</a:t>
            </a:r>
            <a:endParaRPr lang="en-US" sz="1450" dirty="0"/>
          </a:p>
        </p:txBody>
      </p:sp>
      <p:sp>
        <p:nvSpPr>
          <p:cNvPr id="41" name="Text 32"/>
          <p:cNvSpPr/>
          <p:nvPr/>
        </p:nvSpPr>
        <p:spPr>
          <a:xfrm>
            <a:off x="5353169" y="6792039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1,362.50 cases, $4.30B, 316.86 cases/$B</a:t>
            </a:r>
            <a:endParaRPr lang="en-US" sz="1150" dirty="0"/>
          </a:p>
        </p:txBody>
      </p:sp>
      <p:sp>
        <p:nvSpPr>
          <p:cNvPr id="42" name="Shape 33"/>
          <p:cNvSpPr/>
          <p:nvPr/>
        </p:nvSpPr>
        <p:spPr>
          <a:xfrm>
            <a:off x="9587270" y="6104811"/>
            <a:ext cx="4249341" cy="1315998"/>
          </a:xfrm>
          <a:prstGeom prst="roundRect">
            <a:avLst>
              <a:gd name="adj" fmla="val 5559"/>
            </a:avLst>
          </a:prstGeom>
          <a:solidFill>
            <a:srgbClr val="050505"/>
          </a:solidFill>
          <a:ln/>
        </p:spPr>
      </p:sp>
      <p:sp>
        <p:nvSpPr>
          <p:cNvPr id="43" name="Shape 34"/>
          <p:cNvSpPr/>
          <p:nvPr/>
        </p:nvSpPr>
        <p:spPr>
          <a:xfrm>
            <a:off x="9587270" y="6089571"/>
            <a:ext cx="4249341" cy="60960"/>
          </a:xfrm>
          <a:prstGeom prst="roundRect">
            <a:avLst>
              <a:gd name="adj" fmla="val 101581"/>
            </a:avLst>
          </a:prstGeom>
          <a:solidFill>
            <a:srgbClr val="F2F2F3"/>
          </a:solidFill>
          <a:ln/>
        </p:spPr>
      </p:sp>
      <p:sp>
        <p:nvSpPr>
          <p:cNvPr id="44" name="Shape 35"/>
          <p:cNvSpPr/>
          <p:nvPr/>
        </p:nvSpPr>
        <p:spPr>
          <a:xfrm>
            <a:off x="11490841" y="588371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F2F2F3"/>
          </a:solidFill>
          <a:ln/>
        </p:spPr>
      </p:sp>
      <p:pic>
        <p:nvPicPr>
          <p:cNvPr id="45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23477" y="6016347"/>
            <a:ext cx="176808" cy="176808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9749909" y="6473309"/>
            <a:ext cx="35506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Community Program + City Health App</a:t>
            </a:r>
            <a:endParaRPr lang="en-US" sz="1450" dirty="0"/>
          </a:p>
        </p:txBody>
      </p:sp>
      <p:sp>
        <p:nvSpPr>
          <p:cNvPr id="47" name="Text 37"/>
          <p:cNvSpPr/>
          <p:nvPr/>
        </p:nvSpPr>
        <p:spPr>
          <a:xfrm>
            <a:off x="9749909" y="6792039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1,349.75 cases, $2.10B, 642.74 cases/$B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3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98238"/>
            <a:ext cx="121368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Data-Driven Approach to Public Health Interventions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005376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005376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626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Decision Trees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382404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Visualizing possible outcomes and choices to guide strategic planning.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05376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005376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262670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Value Calculations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424934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Quantifying potential benefits for each program under uncertainty.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05376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005376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262670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Constraint-Based Optimization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88868" y="424934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the best program combinations given real-world limitations.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504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framework employs advanced analytical techniques to provide a robust evaluation of various public health programs, offering clear, data-driven recommendations to policymakers.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4356"/>
            <a:ext cx="700409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Programs Under Evaluation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4960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45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Media Campaign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3599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Cost: $2.5 Billion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3499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Variable outcomes based on public engagement levels.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34960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4645581"/>
            <a:ext cx="2955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Community Program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13599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Cost: $1.8 Billion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125278" y="563499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Outcomes vary with community participation rates.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34960"/>
            <a:ext cx="3048119" cy="18838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64558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Gym &amp; Nutrition Subsidy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549032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Cost: $0.5 Billion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456884" y="598932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outcome: 950 diabetes cases reduced.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34960"/>
            <a:ext cx="3048119" cy="188380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88491" y="4645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City Health App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788491" y="513599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Cost: $0.3 Billion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788491" y="563499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Fixed outcome: 450 diabetes cases reduced.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486"/>
            <a:ext cx="108489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Engagement and Outcome Data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80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171" y="2037517"/>
            <a:ext cx="43156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Engagement Probabilities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86171" y="26896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 programs like the Media Campaign and Community Program, success hinges on public engagement, categorized into three levels: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171" y="39824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Rendah (Low)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6171" y="44246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Sedang (Medium)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6171" y="4866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Tinggi (High)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6171" y="54337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Each level carries distinct probabilities, critical for accurate forecasting.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1902" y="2037517"/>
            <a:ext cx="37486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Outcome Distributions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1902" y="26896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Beyond engagement, each level can lead to various outcomes, each with its own probability: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1902" y="3619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Signifikan (Significant change)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1902" y="4061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Minor (Minimal change)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1902" y="4503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Tidak Ada (No change)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1902" y="50708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Outcomes are measured by the number of diabetes cases reduced and classified by their impact.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309"/>
            <a:ext cx="87872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 A: Expected Value Calculation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479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component computes the Expected Value (EV) for each stochastic program, providing a clear metric of anticipated impact per dollar invested.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2886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750350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Total Expectation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9609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Applying the law of total expectation across all engagement levels.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2886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750350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Weighted EV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9609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Calculating weighted EV for each specific engagement scenario.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2886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563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75035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Efficiency Metrics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9609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Providing EV per billion dollars invested, highlighting cost-effectiveness.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539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833711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Value Calculation Results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135386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detailed analysis quantifies the potential impact of each intervention, providing critical insights into their cost-effectiveness and expected outcomes.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853333"/>
            <a:ext cx="373761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Media Campaign Analysis</a:t>
            </a:r>
            <a:endParaRPr lang="en-US" sz="2250" dirty="0"/>
          </a:p>
        </p:txBody>
      </p:sp>
      <p:sp>
        <p:nvSpPr>
          <p:cNvPr id="5" name="Shape 3"/>
          <p:cNvSpPr/>
          <p:nvPr/>
        </p:nvSpPr>
        <p:spPr>
          <a:xfrm>
            <a:off x="793790" y="3431619"/>
            <a:ext cx="6286262" cy="1988106"/>
          </a:xfrm>
          <a:prstGeom prst="roundRect">
            <a:avLst>
              <a:gd name="adj" fmla="val 407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439239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4410" y="3562469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(Rendah)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565916" y="3562469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0.3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133612" y="3562469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52.5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701308" y="3562469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15.75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801410" y="3994071"/>
            <a:ext cx="6271022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4410" y="4117300"/>
            <a:ext cx="11783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Medium (Sedang)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2565916" y="4117300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0.5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133612" y="4117300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490.0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701308" y="4117300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245.00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01410" y="4857274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4410" y="4980503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(Tinggi)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2565916" y="4980503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133612" y="4980503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1010.0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5701308" y="4980503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202.00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93790" y="563653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Expected Value: 462.75 cases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93790" y="611838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Investment Cost: $2.5 Billion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93790" y="660023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 per Billion: 185.10 cases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57968" y="2853333"/>
            <a:ext cx="42455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Community Program Analysis</a:t>
            </a:r>
            <a:endParaRPr lang="en-US" sz="2250" dirty="0"/>
          </a:p>
        </p:txBody>
      </p:sp>
      <p:sp>
        <p:nvSpPr>
          <p:cNvPr id="25" name="Shape 23"/>
          <p:cNvSpPr/>
          <p:nvPr/>
        </p:nvSpPr>
        <p:spPr>
          <a:xfrm>
            <a:off x="7557968" y="3431619"/>
            <a:ext cx="6286262" cy="1988106"/>
          </a:xfrm>
          <a:prstGeom prst="roundRect">
            <a:avLst>
              <a:gd name="adj" fmla="val 407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565588" y="3439239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758589" y="3562469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(Rendah)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330095" y="3562469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10897791" y="3562469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100.0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2465487" y="3562469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25.00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7565588" y="3994071"/>
            <a:ext cx="6271022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58589" y="4117300"/>
            <a:ext cx="11783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Medium (Sedang)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9330095" y="4117300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0.35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0897791" y="4117300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865.0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12465487" y="4117300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302.75</a:t>
            </a:r>
            <a:endParaRPr lang="en-US" sz="1500" dirty="0"/>
          </a:p>
        </p:txBody>
      </p:sp>
      <p:sp>
        <p:nvSpPr>
          <p:cNvPr id="36" name="Shape 34"/>
          <p:cNvSpPr/>
          <p:nvPr/>
        </p:nvSpPr>
        <p:spPr>
          <a:xfrm>
            <a:off x="7565588" y="4857274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758589" y="4980503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(Tinggi)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9330095" y="4980503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0.40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10897791" y="4980503"/>
            <a:ext cx="1174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1430.0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2465487" y="4980503"/>
            <a:ext cx="11783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572.00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7557968" y="563653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Expected Value: 899.75 cases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7557968" y="611838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Investment Cost: $1.8 Billion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7557968" y="660023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 per Billion: 499.86 cases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 B: Decision Menu - Comparative Program Summary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7600"/>
            <a:ext cx="7468314" cy="23883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23127" y="3606522"/>
            <a:ext cx="50209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Decision Menu offers a concise overview, facilitating quick comparisons and informed decision-making based on efficiency and expected impact.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1402"/>
            <a:ext cx="8814673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 C: Decision Tree Analysis (DADT)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711047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comprehensive decision tree provides a visual and analytical tool for understanding the potential outcomes of choosing between major programs, like the Media Campaign vs. Community Program.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5480"/>
            <a:ext cx="6074331" cy="43603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21322" y="2836902"/>
            <a:ext cx="612278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tree's automated rollback algorithm computes the optimal strategy by evaluating expected values at each node, identifying the single most beneficial program.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2861"/>
            <a:ext cx="9607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Question D: Optimal Program Combination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034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Beyond individual programs, identifying the best combination of interventions is crucial for maximizing impact within given constraints.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2458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9410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98442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3188494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891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Budget Constraint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38197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cost must not exceed $5 Billion.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324582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329410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98442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3188494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891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Capacity Constraint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38197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Maximum of 2 programs simultaneously.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569148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53866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22898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433060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136124"/>
            <a:ext cx="3340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Dependency Constraint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62654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Gym Subsidy requires the Media Campaign.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569148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538668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22898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433060"/>
            <a:ext cx="272177" cy="27217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136124"/>
            <a:ext cx="2917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Exclusivity Constraint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62654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 Campaign and Health App cannot coexist.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758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 Light</vt:lpstr>
      <vt:lpstr>Roboto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FORTINO</cp:lastModifiedBy>
  <cp:revision>3</cp:revision>
  <dcterms:created xsi:type="dcterms:W3CDTF">2025-11-13T02:22:41Z</dcterms:created>
  <dcterms:modified xsi:type="dcterms:W3CDTF">2025-11-13T02:26:35Z</dcterms:modified>
</cp:coreProperties>
</file>